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92" r:id="rId4"/>
    <p:sldId id="261" r:id="rId5"/>
    <p:sldId id="293" r:id="rId6"/>
    <p:sldId id="263" r:id="rId7"/>
    <p:sldId id="300" r:id="rId8"/>
    <p:sldId id="266" r:id="rId9"/>
    <p:sldId id="270" r:id="rId10"/>
    <p:sldId id="271" r:id="rId11"/>
    <p:sldId id="294" r:id="rId12"/>
    <p:sldId id="295" r:id="rId13"/>
    <p:sldId id="296" r:id="rId14"/>
    <p:sldId id="297" r:id="rId15"/>
    <p:sldId id="299" r:id="rId16"/>
    <p:sldId id="298" r:id="rId17"/>
    <p:sldId id="291" r:id="rId18"/>
    <p:sldId id="275" r:id="rId19"/>
    <p:sldId id="279" r:id="rId20"/>
    <p:sldId id="288" r:id="rId21"/>
    <p:sldId id="280" r:id="rId22"/>
    <p:sldId id="282" r:id="rId23"/>
    <p:sldId id="283" r:id="rId24"/>
    <p:sldId id="284" r:id="rId25"/>
    <p:sldId id="285" r:id="rId26"/>
    <p:sldId id="286" r:id="rId27"/>
    <p:sldId id="287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D1A2F37-F3B8-42C3-BD35-B2101DEF3365}">
          <p14:sldIdLst>
            <p14:sldId id="258"/>
            <p14:sldId id="259"/>
            <p14:sldId id="292"/>
            <p14:sldId id="261"/>
            <p14:sldId id="293"/>
            <p14:sldId id="263"/>
            <p14:sldId id="300"/>
            <p14:sldId id="266"/>
            <p14:sldId id="270"/>
            <p14:sldId id="271"/>
            <p14:sldId id="294"/>
            <p14:sldId id="295"/>
            <p14:sldId id="296"/>
            <p14:sldId id="297"/>
            <p14:sldId id="299"/>
            <p14:sldId id="298"/>
            <p14:sldId id="291"/>
            <p14:sldId id="275"/>
            <p14:sldId id="279"/>
            <p14:sldId id="288"/>
            <p14:sldId id="280"/>
            <p14:sldId id="282"/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2F4"/>
    <a:srgbClr val="22223B"/>
    <a:srgbClr val="5C5B70"/>
    <a:srgbClr val="CF2942"/>
    <a:srgbClr val="E63946"/>
    <a:srgbClr val="C6E3EF"/>
    <a:srgbClr val="F1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FE54B6-CCEA-4960-9380-20A0D37997C8}" v="415" dt="2024-06-19T19:44:58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0" autoAdjust="0"/>
    <p:restoredTop sz="94660"/>
  </p:normalViewPr>
  <p:slideViewPr>
    <p:cSldViewPr snapToGrid="0">
      <p:cViewPr varScale="1">
        <p:scale>
          <a:sx n="78" d="100"/>
          <a:sy n="78" d="100"/>
        </p:scale>
        <p:origin x="970" y="-254"/>
      </p:cViewPr>
      <p:guideLst/>
    </p:cSldViewPr>
  </p:slid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EC0F2-7CD6-B89F-CF4A-612B59421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75A551-6EDF-BD86-D316-84112A372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18B34E-41D1-B829-A2AC-6323C4A1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4075FE-CD2F-2F5F-A7EE-BED473CC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935AD7-9BE5-2B69-FB01-328F80B2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23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50D86-86EA-F6EB-6285-ACED614F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268A00-71DC-DEF3-C35C-24F191A64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7A762D-4DD5-6366-AEDE-4B7555D15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18DDFC-6163-3F0C-E817-63494504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179AEC-DBE9-3860-ACF3-ACB3C53B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13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65B9EE-95FC-237B-5500-22996B634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5CFA15-FE09-8D95-4064-F6FC34984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221B69-C13B-41BF-ABC4-F27610D6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4C39BD-462B-F0B7-95FE-CE302087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F787D2-3EAF-7D7D-3DDF-F3E1F133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137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1D29F-CA37-B49E-CCE9-E59BDE4E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4A4E59-013C-AAC4-81AD-49894F1C6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285158-1B81-8FFE-A654-A469D3811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528286-F916-7BC7-6986-E5E5B26EB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B2DC9E-3FF5-C53E-3374-C7BF9AA7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49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32C7B-255C-E6F2-3B2F-D274372D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D9A224-E72D-3272-FDAD-9CE7A58D0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D98C5D-BBF1-B591-4C38-AD7C19E7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2E94DF-6F4E-5019-E940-984EDE03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4FFADA-B72B-8E05-8EFD-9E81D863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77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06F7D-4D08-BD33-C83D-B67433F6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50A2C3-195F-BA74-8B4E-8FD71C957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3CC366-2B64-3C78-AA94-72B54B596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29A22A-4E37-97A9-06CF-2DDC2452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629864-F5D6-3A9D-16DA-5C6034DC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5EBBDC-9C2F-2793-7B1C-5A038869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66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CDB00-7329-2964-A4F4-A3D1E038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FDEF82-7EB3-081C-20A3-5FD241C30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FF9D22-8357-5A97-AE8F-81278FBD3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7C53F-221A-F304-B001-24F71BE30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1BE9FCD-C2E3-1402-E88A-01728F89F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820D3A4-8067-15F2-B0A8-36D2E8506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D6495D3-B2D4-5F29-7239-FC2245B4E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A963A2-8609-0F1D-AF18-6B268BDC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893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480B4-5CD6-B6D0-2BE8-F2D926CD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9A65676-B868-CD01-3951-8C060916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2067938-D6EF-3AC0-A1A2-A583FA15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F170A8-4ECA-8B81-7AD2-487F030A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7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FB23444-DE4B-F274-B706-6404AFBD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7B4B00D-511F-68EB-422F-443E9F3B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002888-30F8-6976-598C-5787F56A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337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D7BAC-029F-19D2-0A0A-0A9DA5C7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C62357-7AF7-C8AE-FDE4-7688BC44B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EE96EE-D4ED-5B07-2B2E-13348DF97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B1D3F6-7E88-443D-B5DB-EA60CA1C8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BE86DB-8B99-296F-EEB0-62D3B347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BC24AE-FD48-02C3-B645-544027E5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40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DEE90-CAE2-1CE7-0ABF-3BF37B19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D4553FA-81F3-7C19-9FF9-727BE1758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98D351-14C9-DA93-C5F4-757B10C3F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7B55DAB-5B4F-1A86-00B6-570DD489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0299F97-7255-2FFB-DFE0-689EEABC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418347-CA22-FE0A-8712-F5C24D9D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35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3825848-1387-212A-142A-5BBCFFA6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84771C-A03A-D05F-F286-B95D87CB5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3D0E8-D9C7-B33D-AADF-1DE9B8567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0B88FD-E2D6-BD03-6128-70364D7D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23F226-3389-C334-8F8E-E19C4ECDD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6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jpe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3B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8FB48D5-1796-DFD4-0165-6AC0F09874EF}"/>
              </a:ext>
            </a:extLst>
          </p:cNvPr>
          <p:cNvSpPr txBox="1"/>
          <p:nvPr/>
        </p:nvSpPr>
        <p:spPr>
          <a:xfrm>
            <a:off x="353962" y="2767280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EDF2F4"/>
                </a:solidFill>
              </a:rPr>
              <a:t>NET</a:t>
            </a:r>
            <a:r>
              <a:rPr lang="pt-BR" sz="8000" dirty="0">
                <a:solidFill>
                  <a:srgbClr val="C6E3EF"/>
                </a:solidFill>
              </a:rPr>
              <a:t>MED</a:t>
            </a:r>
            <a:endParaRPr lang="pt-BR" sz="2800" dirty="0">
              <a:solidFill>
                <a:srgbClr val="C6E3EF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507808" y="3908079"/>
            <a:ext cx="2550024" cy="113315"/>
          </a:xfrm>
          <a:prstGeom prst="rect">
            <a:avLst/>
          </a:prstGeom>
          <a:solidFill>
            <a:srgbClr val="EDF2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50740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2474216-CFA5-7E44-0ED5-2A144F7B7E5B}"/>
              </a:ext>
            </a:extLst>
          </p:cNvPr>
          <p:cNvSpPr txBox="1"/>
          <p:nvPr/>
        </p:nvSpPr>
        <p:spPr>
          <a:xfrm>
            <a:off x="734693" y="123252"/>
            <a:ext cx="232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SOLUÇÃO TÉCNICA</a:t>
            </a:r>
            <a:endParaRPr lang="pt-BR" sz="1200" b="1" dirty="0">
              <a:solidFill>
                <a:srgbClr val="22223B"/>
              </a:solidFill>
            </a:endParaRP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0EB2BEC6-72FF-E67A-A205-65B0A5A3D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3" t="1896" r="16896" b="1500"/>
          <a:stretch/>
        </p:blipFill>
        <p:spPr>
          <a:xfrm>
            <a:off x="2009773" y="523362"/>
            <a:ext cx="7518400" cy="618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9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F554F9CD-436F-815D-E4A5-63A5EF679F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3" t="1896" r="16896" b="1500"/>
          <a:stretch/>
        </p:blipFill>
        <p:spPr>
          <a:xfrm>
            <a:off x="2009773" y="7008242"/>
            <a:ext cx="7518400" cy="618818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42AA26B-0535-4AD8-E3D7-033F4612C9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" t="3771"/>
          <a:stretch/>
        </p:blipFill>
        <p:spPr>
          <a:xfrm>
            <a:off x="955040" y="7008242"/>
            <a:ext cx="11236960" cy="588158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787078"/>
            <a:ext cx="13482458" cy="6070922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1520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EDF2F4"/>
                </a:solidFill>
              </a:rPr>
              <a:t>DER</a:t>
            </a:r>
            <a:endParaRPr lang="pt-BR" sz="1200" b="1" dirty="0">
              <a:solidFill>
                <a:srgbClr val="EDF2F4"/>
              </a:solidFill>
            </a:endParaRP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C1BBA87-A67D-3092-4124-339F2D3C1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3" y="7008242"/>
            <a:ext cx="10409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67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0"/>
            <a:ext cx="13482458" cy="662127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99028" y="43785"/>
            <a:ext cx="1520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DER</a:t>
            </a:r>
            <a:endParaRPr lang="pt-BR" sz="1200" b="1" dirty="0">
              <a:solidFill>
                <a:srgbClr val="22223B"/>
              </a:solidFill>
            </a:endParaRP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C1BBA87-A67D-3092-4124-339F2D3C16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" b="376"/>
          <a:stretch/>
        </p:blipFill>
        <p:spPr>
          <a:xfrm>
            <a:off x="1159442" y="487680"/>
            <a:ext cx="9419820" cy="612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1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914395"/>
            <a:ext cx="13482458" cy="662127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49548" y="170275"/>
            <a:ext cx="1520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EDF2F4"/>
                </a:solidFill>
              </a:rPr>
              <a:t>CLASSES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C1BBA87-A67D-3092-4124-339F2D3C1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74" y="7879678"/>
            <a:ext cx="9419820" cy="6205999"/>
          </a:xfrm>
          <a:prstGeom prst="rect">
            <a:avLst/>
          </a:prstGeom>
        </p:spPr>
      </p:pic>
      <p:pic>
        <p:nvPicPr>
          <p:cNvPr id="7" name="Imagem 6" descr="Diagrama, Linha do tempo&#10;&#10;Descrição gerada automaticamente com confiança média">
            <a:extLst>
              <a:ext uri="{FF2B5EF4-FFF2-40B4-BE49-F238E27FC236}">
                <a16:creationId xmlns:a16="http://schemas.microsoft.com/office/drawing/2014/main" id="{094C33D4-8BF3-C7F7-58B9-4E1401D15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00" y="7879678"/>
            <a:ext cx="8076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26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-5"/>
            <a:ext cx="13482458" cy="662127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617468" y="82392"/>
            <a:ext cx="1566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CLASSES</a:t>
            </a:r>
          </a:p>
        </p:txBody>
      </p:sp>
      <p:pic>
        <p:nvPicPr>
          <p:cNvPr id="7" name="Imagem 6" descr="Diagrama, Linha do tempo&#10;&#10;Descrição gerada automaticamente com confiança média">
            <a:extLst>
              <a:ext uri="{FF2B5EF4-FFF2-40B4-BE49-F238E27FC236}">
                <a16:creationId xmlns:a16="http://schemas.microsoft.com/office/drawing/2014/main" id="{094C33D4-8BF3-C7F7-58B9-4E1401D155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45"/>
          <a:stretch/>
        </p:blipFill>
        <p:spPr>
          <a:xfrm>
            <a:off x="871638" y="636836"/>
            <a:ext cx="10448723" cy="598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69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820605"/>
            <a:ext cx="13482458" cy="662127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11252" y="82392"/>
            <a:ext cx="1566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EDF2F4"/>
                </a:solidFill>
              </a:rPr>
              <a:t>SEQUÊNCIA</a:t>
            </a:r>
          </a:p>
        </p:txBody>
      </p:sp>
      <p:pic>
        <p:nvPicPr>
          <p:cNvPr id="7" name="Imagem 6" descr="Diagrama, Linha do tempo&#10;&#10;Descrição gerada automaticamente com confiança média">
            <a:extLst>
              <a:ext uri="{FF2B5EF4-FFF2-40B4-BE49-F238E27FC236}">
                <a16:creationId xmlns:a16="http://schemas.microsoft.com/office/drawing/2014/main" id="{094C33D4-8BF3-C7F7-58B9-4E1401D155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45"/>
          <a:stretch/>
        </p:blipFill>
        <p:spPr>
          <a:xfrm>
            <a:off x="1134637" y="7506559"/>
            <a:ext cx="10448723" cy="5984432"/>
          </a:xfrm>
          <a:prstGeom prst="rect">
            <a:avLst/>
          </a:prstGeom>
        </p:spPr>
      </p:pic>
      <p:pic>
        <p:nvPicPr>
          <p:cNvPr id="3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E2B59E20-4EA8-4677-BF7F-4C53F70E1A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40"/>
          <a:stretch/>
        </p:blipFill>
        <p:spPr>
          <a:xfrm>
            <a:off x="3313909" y="7330046"/>
            <a:ext cx="5564181" cy="602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72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-5"/>
            <a:ext cx="13482458" cy="662127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58952"/>
            <a:ext cx="1566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SEQUÊNCIA</a:t>
            </a:r>
          </a:p>
        </p:txBody>
      </p:sp>
      <p:pic>
        <p:nvPicPr>
          <p:cNvPr id="7" name="Imagem 6" descr="Diagrama, Linha do tempo&#10;&#10;Descrição gerada automaticamente com confiança média">
            <a:extLst>
              <a:ext uri="{FF2B5EF4-FFF2-40B4-BE49-F238E27FC236}">
                <a16:creationId xmlns:a16="http://schemas.microsoft.com/office/drawing/2014/main" id="{094C33D4-8BF3-C7F7-58B9-4E1401D155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45"/>
          <a:stretch/>
        </p:blipFill>
        <p:spPr>
          <a:xfrm>
            <a:off x="544611" y="7140194"/>
            <a:ext cx="10448723" cy="5984432"/>
          </a:xfrm>
          <a:prstGeom prst="rect">
            <a:avLst/>
          </a:prstGeom>
        </p:spPr>
      </p:pic>
      <p:pic>
        <p:nvPicPr>
          <p:cNvPr id="5" name="Imagem 4" descr="Diagrama, Esquemático&#10;&#10;Descrição gerada automaticamente">
            <a:extLst>
              <a:ext uri="{FF2B5EF4-FFF2-40B4-BE49-F238E27FC236}">
                <a16:creationId xmlns:a16="http://schemas.microsoft.com/office/drawing/2014/main" id="{94CDA12C-1000-0E24-DCB7-F2E9B41BB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40"/>
          <a:stretch/>
        </p:blipFill>
        <p:spPr>
          <a:xfrm>
            <a:off x="3313909" y="599153"/>
            <a:ext cx="5564181" cy="602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500217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4744859" y="2191101"/>
            <a:ext cx="2702277" cy="2475796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5327965" y="1574371"/>
            <a:ext cx="1536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INOVAÇÃO</a:t>
            </a:r>
            <a:endParaRPr lang="pt-BR" sz="1200" b="1" dirty="0">
              <a:solidFill>
                <a:srgbClr val="22223B"/>
              </a:solidFill>
            </a:endParaRPr>
          </a:p>
        </p:txBody>
      </p:sp>
      <p:pic>
        <p:nvPicPr>
          <p:cNvPr id="3" name="Gráfico 2" descr="Lâmpada estrutura de tópicos">
            <a:extLst>
              <a:ext uri="{FF2B5EF4-FFF2-40B4-BE49-F238E27FC236}">
                <a16:creationId xmlns:a16="http://schemas.microsoft.com/office/drawing/2014/main" id="{90C41010-BFBC-4121-CA86-88F022FC6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4071" y="2864731"/>
            <a:ext cx="983851" cy="9838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1199522-B451-320B-E82E-F17278BD1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6" t="3771"/>
          <a:stretch/>
        </p:blipFill>
        <p:spPr>
          <a:xfrm>
            <a:off x="734693" y="-6258294"/>
            <a:ext cx="11236960" cy="58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7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605860" y="729159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ptos SemiBold" panose="020B0004020202020204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1556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EDF2F4"/>
                </a:solidFill>
              </a:rPr>
              <a:t>INOVAÇÃO</a:t>
            </a:r>
            <a:endParaRPr lang="pt-BR" sz="1200" b="1" dirty="0">
              <a:solidFill>
                <a:srgbClr val="EDF2F4"/>
              </a:solidFill>
            </a:endParaRPr>
          </a:p>
        </p:txBody>
      </p:sp>
      <p:pic>
        <p:nvPicPr>
          <p:cNvPr id="3" name="Gráfico 2" descr="Lâmpada estrutura de tópicos">
            <a:extLst>
              <a:ext uri="{FF2B5EF4-FFF2-40B4-BE49-F238E27FC236}">
                <a16:creationId xmlns:a16="http://schemas.microsoft.com/office/drawing/2014/main" id="{A360CD5A-D02C-ACF3-E918-C4AD9DB85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60670" y="-530039"/>
            <a:ext cx="983851" cy="983851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153447F-319C-F910-8119-C0B818ED3D75}"/>
              </a:ext>
            </a:extLst>
          </p:cNvPr>
          <p:cNvSpPr txBox="1">
            <a:spLocks/>
          </p:cNvSpPr>
          <p:nvPr/>
        </p:nvSpPr>
        <p:spPr>
          <a:xfrm>
            <a:off x="464194" y="1036404"/>
            <a:ext cx="1368130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Origem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10B500A4-E3AA-6427-DCE0-4D6591E0C88A}"/>
              </a:ext>
            </a:extLst>
          </p:cNvPr>
          <p:cNvSpPr txBox="1">
            <a:spLocks/>
          </p:cNvSpPr>
          <p:nvPr/>
        </p:nvSpPr>
        <p:spPr>
          <a:xfrm>
            <a:off x="464194" y="2959626"/>
            <a:ext cx="1826722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Por que usar? 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ED9B2725-A006-E261-01BB-94677EC3A5FB}"/>
              </a:ext>
            </a:extLst>
          </p:cNvPr>
          <p:cNvSpPr txBox="1">
            <a:spLocks/>
          </p:cNvSpPr>
          <p:nvPr/>
        </p:nvSpPr>
        <p:spPr>
          <a:xfrm>
            <a:off x="5247871" y="2957160"/>
            <a:ext cx="1599085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Vantagens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1D422630-FE3A-26FB-BC14-2ABCD247263D}"/>
              </a:ext>
            </a:extLst>
          </p:cNvPr>
          <p:cNvSpPr txBox="1">
            <a:spLocks/>
          </p:cNvSpPr>
          <p:nvPr/>
        </p:nvSpPr>
        <p:spPr>
          <a:xfrm>
            <a:off x="8779825" y="2934080"/>
            <a:ext cx="1868510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Quando usar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E4CEC532-4E53-9BC0-FA8C-3D57057BF925}"/>
              </a:ext>
            </a:extLst>
          </p:cNvPr>
          <p:cNvSpPr txBox="1">
            <a:spLocks/>
          </p:cNvSpPr>
          <p:nvPr/>
        </p:nvSpPr>
        <p:spPr>
          <a:xfrm>
            <a:off x="464194" y="1899211"/>
            <a:ext cx="10809942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Criado em 1995 por Tatu </a:t>
            </a:r>
            <a:r>
              <a:rPr lang="pt-BR" sz="1600" dirty="0" err="1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Ylönen</a:t>
            </a:r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 para garantir segurança na transmissão de dados após incidentes de espionagem.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66D477EA-39C8-542C-E9C5-DAB3CD9255F8}"/>
              </a:ext>
            </a:extLst>
          </p:cNvPr>
          <p:cNvSpPr txBox="1">
            <a:spLocks/>
          </p:cNvSpPr>
          <p:nvPr/>
        </p:nvSpPr>
        <p:spPr>
          <a:xfrm>
            <a:off x="464194" y="3598036"/>
            <a:ext cx="404181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Segurança: Criptografa comunicações.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541E3B38-538D-4A6A-BAF0-1EF24B3FD5D9}"/>
              </a:ext>
            </a:extLst>
          </p:cNvPr>
          <p:cNvSpPr txBox="1">
            <a:spLocks/>
          </p:cNvSpPr>
          <p:nvPr/>
        </p:nvSpPr>
        <p:spPr>
          <a:xfrm>
            <a:off x="464194" y="4105923"/>
            <a:ext cx="404181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Autenticação: Usa chaves públicas.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F807BE5E-6F5C-DACB-3030-CD7D256BA6C2}"/>
              </a:ext>
            </a:extLst>
          </p:cNvPr>
          <p:cNvSpPr txBox="1">
            <a:spLocks/>
          </p:cNvSpPr>
          <p:nvPr/>
        </p:nvSpPr>
        <p:spPr>
          <a:xfrm>
            <a:off x="464194" y="4635364"/>
            <a:ext cx="404181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Integridade: Protege contra alterações nos dados.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CA96A903-4E06-27D3-BC8C-CABC3DEF77A6}"/>
              </a:ext>
            </a:extLst>
          </p:cNvPr>
          <p:cNvSpPr txBox="1">
            <a:spLocks/>
          </p:cNvSpPr>
          <p:nvPr/>
        </p:nvSpPr>
        <p:spPr>
          <a:xfrm>
            <a:off x="464194" y="6132252"/>
            <a:ext cx="404181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Controle de Acesso: Configuração detalhada no servidor.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946ABD35-23EB-35DD-1A3F-2D224335D5C4}"/>
              </a:ext>
            </a:extLst>
          </p:cNvPr>
          <p:cNvSpPr txBox="1">
            <a:spLocks/>
          </p:cNvSpPr>
          <p:nvPr/>
        </p:nvSpPr>
        <p:spPr>
          <a:xfrm>
            <a:off x="464194" y="5407416"/>
            <a:ext cx="404181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Flexibilidade: Para acesso remoto, comandos, transferência de arquivos, e tunelamento seguro.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239411AF-6215-8B09-3DDC-FE96B88912ED}"/>
              </a:ext>
            </a:extLst>
          </p:cNvPr>
          <p:cNvCxnSpPr/>
          <p:nvPr/>
        </p:nvCxnSpPr>
        <p:spPr>
          <a:xfrm>
            <a:off x="0" y="1285739"/>
            <a:ext cx="464194" cy="0"/>
          </a:xfrm>
          <a:prstGeom prst="straightConnector1">
            <a:avLst/>
          </a:prstGeom>
          <a:ln>
            <a:solidFill>
              <a:srgbClr val="22223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BD4184B1-D5BA-2771-EF7C-6E1864A182C4}"/>
              </a:ext>
            </a:extLst>
          </p:cNvPr>
          <p:cNvCxnSpPr/>
          <p:nvPr/>
        </p:nvCxnSpPr>
        <p:spPr>
          <a:xfrm>
            <a:off x="0" y="3214147"/>
            <a:ext cx="464194" cy="0"/>
          </a:xfrm>
          <a:prstGeom prst="straightConnector1">
            <a:avLst/>
          </a:prstGeom>
          <a:ln>
            <a:solidFill>
              <a:srgbClr val="22223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6F66B349-49B9-17F8-EC73-A7A456F29B22}"/>
              </a:ext>
            </a:extLst>
          </p:cNvPr>
          <p:cNvSpPr txBox="1">
            <a:spLocks/>
          </p:cNvSpPr>
          <p:nvPr/>
        </p:nvSpPr>
        <p:spPr>
          <a:xfrm>
            <a:off x="4904548" y="4544243"/>
            <a:ext cx="338346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- Criptografia Forte: Dados protegidos com algoritmos avançados.</a:t>
            </a:r>
          </a:p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- Autenticação Segura: Mais seguro que senhas.</a:t>
            </a:r>
          </a:p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- Versatilidade: Funciona para administração remota e transferência segura de arquivos.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F180B53F-637F-3CFE-ECCF-988917C3CE1D}"/>
              </a:ext>
            </a:extLst>
          </p:cNvPr>
          <p:cNvSpPr txBox="1">
            <a:spLocks/>
          </p:cNvSpPr>
          <p:nvPr/>
        </p:nvSpPr>
        <p:spPr>
          <a:xfrm>
            <a:off x="8518486" y="4130801"/>
            <a:ext cx="299586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- Acesso remoto seguro.</a:t>
            </a:r>
          </a:p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- Execução de comandos remotamente.</a:t>
            </a:r>
          </a:p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- Transferência de arquivos (SCP, SFTP).</a:t>
            </a:r>
          </a:p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- Tunelamento seguro.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3AE5DFA0-8F1A-72CC-3E3E-5E09BCEB8DB4}"/>
              </a:ext>
            </a:extLst>
          </p:cNvPr>
          <p:cNvCxnSpPr/>
          <p:nvPr/>
        </p:nvCxnSpPr>
        <p:spPr>
          <a:xfrm>
            <a:off x="4783678" y="3178051"/>
            <a:ext cx="464194" cy="0"/>
          </a:xfrm>
          <a:prstGeom prst="straightConnector1">
            <a:avLst/>
          </a:prstGeom>
          <a:ln>
            <a:solidFill>
              <a:srgbClr val="22223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2F01FF7-6C6B-1BCA-FAA3-F4ED8D0E6FD9}"/>
              </a:ext>
            </a:extLst>
          </p:cNvPr>
          <p:cNvCxnSpPr/>
          <p:nvPr/>
        </p:nvCxnSpPr>
        <p:spPr>
          <a:xfrm>
            <a:off x="8315631" y="3212875"/>
            <a:ext cx="464194" cy="0"/>
          </a:xfrm>
          <a:prstGeom prst="straightConnector1">
            <a:avLst/>
          </a:prstGeom>
          <a:ln>
            <a:solidFill>
              <a:srgbClr val="22223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59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16096" y="-2233839"/>
            <a:ext cx="6690689" cy="11286512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8097630" y="3105832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CONCLUSÃO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235601" y="-49379"/>
            <a:ext cx="8049059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3926288" y="4699209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2876598" y="2302083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6FE45EC-6DFD-B109-A093-17A1133A4370}"/>
              </a:ext>
            </a:extLst>
          </p:cNvPr>
          <p:cNvSpPr txBox="1">
            <a:spLocks/>
          </p:cNvSpPr>
          <p:nvPr/>
        </p:nvSpPr>
        <p:spPr>
          <a:xfrm>
            <a:off x="814602" y="3603731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EFICIÊNCIA NO ATENDIMENTO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D93B890-E1C1-8C9D-604D-FB07781D0002}"/>
              </a:ext>
            </a:extLst>
          </p:cNvPr>
          <p:cNvSpPr txBox="1">
            <a:spLocks/>
          </p:cNvSpPr>
          <p:nvPr/>
        </p:nvSpPr>
        <p:spPr>
          <a:xfrm>
            <a:off x="800156" y="2736800"/>
            <a:ext cx="3451921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MANUTENÇÃO FACILITADA</a:t>
            </a:r>
          </a:p>
        </p:txBody>
      </p:sp>
    </p:spTree>
    <p:extLst>
      <p:ext uri="{BB962C8B-B14F-4D97-AF65-F5344CB8AC3E}">
        <p14:creationId xmlns:p14="http://schemas.microsoft.com/office/powerpoint/2010/main" val="2998973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3B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5968181" y="-78658"/>
            <a:ext cx="6331973" cy="705956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059560" y="2921167"/>
            <a:ext cx="4149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Sua parceira confiável no monitoramento de tráfego de redes hospitais!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353962" y="2767280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EDF2F4"/>
                </a:solidFill>
              </a:rPr>
              <a:t>NET</a:t>
            </a:r>
            <a:r>
              <a:rPr lang="pt-BR" sz="8000" dirty="0">
                <a:solidFill>
                  <a:srgbClr val="C6E3EF"/>
                </a:solidFill>
              </a:rPr>
              <a:t>MED</a:t>
            </a:r>
            <a:endParaRPr lang="pt-BR" sz="2800" dirty="0">
              <a:solidFill>
                <a:srgbClr val="C6E3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1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16096" y="-2233839"/>
            <a:ext cx="6690689" cy="11286512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235601" y="-49379"/>
            <a:ext cx="11055510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3926288" y="4699209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2876598" y="2302083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6FE45EC-6DFD-B109-A093-17A1133A4370}"/>
              </a:ext>
            </a:extLst>
          </p:cNvPr>
          <p:cNvSpPr txBox="1">
            <a:spLocks/>
          </p:cNvSpPr>
          <p:nvPr/>
        </p:nvSpPr>
        <p:spPr>
          <a:xfrm>
            <a:off x="15095056" y="7830585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D93B890-E1C1-8C9D-604D-FB07781D0002}"/>
              </a:ext>
            </a:extLst>
          </p:cNvPr>
          <p:cNvSpPr txBox="1">
            <a:spLocks/>
          </p:cNvSpPr>
          <p:nvPr/>
        </p:nvSpPr>
        <p:spPr>
          <a:xfrm>
            <a:off x="15083787" y="7199850"/>
            <a:ext cx="4405867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38697" y="2858711"/>
            <a:ext cx="855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EDF2F4"/>
                </a:solidFill>
              </a:rPr>
              <a:t>APRENDIZADOS DA EQUIPE</a:t>
            </a:r>
            <a:endParaRPr lang="pt-BR" sz="1400" b="1" dirty="0">
              <a:solidFill>
                <a:srgbClr val="EDF2F4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6F6607F-568B-91A4-B79F-89864F9D60BD}"/>
              </a:ext>
            </a:extLst>
          </p:cNvPr>
          <p:cNvSpPr txBox="1">
            <a:spLocks/>
          </p:cNvSpPr>
          <p:nvPr/>
        </p:nvSpPr>
        <p:spPr>
          <a:xfrm>
            <a:off x="15079988" y="8464203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E547749-77A2-6F5E-B9B6-73A550D7F3D9}"/>
              </a:ext>
            </a:extLst>
          </p:cNvPr>
          <p:cNvSpPr txBox="1">
            <a:spLocks/>
          </p:cNvSpPr>
          <p:nvPr/>
        </p:nvSpPr>
        <p:spPr>
          <a:xfrm>
            <a:off x="15095056" y="9097821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ACBFE22-14E4-6A13-FE6D-7340273A45C4}"/>
              </a:ext>
            </a:extLst>
          </p:cNvPr>
          <p:cNvSpPr txBox="1">
            <a:spLocks/>
          </p:cNvSpPr>
          <p:nvPr/>
        </p:nvSpPr>
        <p:spPr>
          <a:xfrm>
            <a:off x="15095056" y="6563349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DC66468-E9E2-853C-0ADE-07267D92628F}"/>
              </a:ext>
            </a:extLst>
          </p:cNvPr>
          <p:cNvSpPr txBox="1">
            <a:spLocks/>
          </p:cNvSpPr>
          <p:nvPr/>
        </p:nvSpPr>
        <p:spPr>
          <a:xfrm>
            <a:off x="15079988" y="5926848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7470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3178177" y="-5050440"/>
            <a:ext cx="6690689" cy="16609995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161703" y="1036843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FAMILIARES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903393" y="2158791"/>
            <a:ext cx="15829681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77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66038" y="2681712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AMIGOS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2606921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287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0" y="3680643"/>
            <a:ext cx="3478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PROFESSORES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3742588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449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136852" y="2872155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FERNANDA CARAMICO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3884246"/>
            <a:ext cx="15829681" cy="4970194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56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1005532" y="1590119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EMPRESAS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2377440"/>
            <a:ext cx="15829681" cy="6477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3" name="Picture 2" descr="Voke | LinkedIn">
            <a:extLst>
              <a:ext uri="{FF2B5EF4-FFF2-40B4-BE49-F238E27FC236}">
                <a16:creationId xmlns:a16="http://schemas.microsoft.com/office/drawing/2014/main" id="{8CE59D50-035A-102A-EBF2-2BB3184D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94" y="3321005"/>
            <a:ext cx="1130021" cy="113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V8.TECH | LinkedIn">
            <a:extLst>
              <a:ext uri="{FF2B5EF4-FFF2-40B4-BE49-F238E27FC236}">
                <a16:creationId xmlns:a16="http://schemas.microsoft.com/office/drawing/2014/main" id="{EE58D243-7A2B-4675-5906-C83174EE1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914" y="4992656"/>
            <a:ext cx="1130021" cy="113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tefanini Brasil">
            <a:extLst>
              <a:ext uri="{FF2B5EF4-FFF2-40B4-BE49-F238E27FC236}">
                <a16:creationId xmlns:a16="http://schemas.microsoft.com/office/drawing/2014/main" id="{F1D20886-6C20-D4FB-02E2-D031CE0C4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666" y="3337235"/>
            <a:ext cx="1130022" cy="11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appi">
            <a:extLst>
              <a:ext uri="{FF2B5EF4-FFF2-40B4-BE49-F238E27FC236}">
                <a16:creationId xmlns:a16="http://schemas.microsoft.com/office/drawing/2014/main" id="{20EBF49B-9324-66DA-C05E-C1CFA39A3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742" y="5017487"/>
            <a:ext cx="1130022" cy="11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LFA Sistemas de Gestão - YouTube">
            <a:extLst>
              <a:ext uri="{FF2B5EF4-FFF2-40B4-BE49-F238E27FC236}">
                <a16:creationId xmlns:a16="http://schemas.microsoft.com/office/drawing/2014/main" id="{FF31B860-FD76-6417-0D57-FB71ADD4F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323" y="3337235"/>
            <a:ext cx="1130023" cy="113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899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2377440"/>
            <a:ext cx="15829681" cy="6477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157581" y="5200441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DF2F4"/>
                </a:solidFill>
              </a:rPr>
              <a:t>MUITO OBRIGADA!!</a:t>
            </a:r>
            <a:endParaRPr lang="pt-BR" sz="1400" b="1" dirty="0">
              <a:solidFill>
                <a:srgbClr val="EDF2F4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8E17E-0494-D586-150C-558C1756E2BF}"/>
              </a:ext>
            </a:extLst>
          </p:cNvPr>
          <p:cNvSpPr txBox="1"/>
          <p:nvPr/>
        </p:nvSpPr>
        <p:spPr>
          <a:xfrm>
            <a:off x="3157581" y="1174740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22223B"/>
                </a:solidFill>
              </a:rPr>
              <a:t>NETMED</a:t>
            </a:r>
            <a:endParaRPr lang="pt-BR" sz="1400" b="1" dirty="0">
              <a:solidFill>
                <a:srgbClr val="22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56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653143"/>
            <a:ext cx="15829681" cy="9507583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8E17E-0494-D586-150C-558C1756E2BF}"/>
              </a:ext>
            </a:extLst>
          </p:cNvPr>
          <p:cNvSpPr txBox="1"/>
          <p:nvPr/>
        </p:nvSpPr>
        <p:spPr>
          <a:xfrm>
            <a:off x="2948725" y="2809503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DF2F4"/>
                </a:solidFill>
              </a:rPr>
              <a:t>NETMED</a:t>
            </a:r>
            <a:endParaRPr lang="pt-BR" sz="1400" b="1" dirty="0">
              <a:solidFill>
                <a:srgbClr val="EDF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8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3B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104171" y="-78658"/>
            <a:ext cx="12404326" cy="705956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453054" y="3127956"/>
            <a:ext cx="214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EQUIPE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-4655573" y="2767278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EDF2F4"/>
                </a:solidFill>
              </a:rPr>
              <a:t>NET</a:t>
            </a:r>
            <a:r>
              <a:rPr lang="pt-BR" sz="8000" dirty="0">
                <a:solidFill>
                  <a:srgbClr val="C6E3EF"/>
                </a:solidFill>
              </a:rPr>
              <a:t>MED</a:t>
            </a:r>
            <a:endParaRPr lang="pt-BR" sz="2800" dirty="0">
              <a:solidFill>
                <a:srgbClr val="C6E3EF"/>
              </a:solidFill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FE1C5281-3AE3-254D-B1D0-6E1A5692D6CF}"/>
              </a:ext>
            </a:extLst>
          </p:cNvPr>
          <p:cNvGrpSpPr/>
          <p:nvPr/>
        </p:nvGrpSpPr>
        <p:grpSpPr>
          <a:xfrm>
            <a:off x="4714341" y="2657718"/>
            <a:ext cx="6503859" cy="3801753"/>
            <a:chOff x="4714341" y="2588270"/>
            <a:chExt cx="6503859" cy="3801753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36160084-F1F3-4F20-9D4C-46F1A675AD2C}"/>
                </a:ext>
              </a:extLst>
            </p:cNvPr>
            <p:cNvGrpSpPr/>
            <p:nvPr/>
          </p:nvGrpSpPr>
          <p:grpSpPr>
            <a:xfrm>
              <a:off x="4727631" y="6020419"/>
              <a:ext cx="6490569" cy="369604"/>
              <a:chOff x="4727631" y="6020419"/>
              <a:chExt cx="6490569" cy="369604"/>
            </a:xfrm>
          </p:grpSpPr>
          <p:sp>
            <p:nvSpPr>
              <p:cNvPr id="50" name="Título 1">
                <a:extLst>
                  <a:ext uri="{FF2B5EF4-FFF2-40B4-BE49-F238E27FC236}">
                    <a16:creationId xmlns:a16="http://schemas.microsoft.com/office/drawing/2014/main" id="{10E17910-BE92-7DEB-ACDD-04ED312BAD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7390" y="6020419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Vagner</a:t>
                </a:r>
              </a:p>
            </p:txBody>
          </p:sp>
          <p:sp>
            <p:nvSpPr>
              <p:cNvPr id="51" name="Título 1">
                <a:extLst>
                  <a:ext uri="{FF2B5EF4-FFF2-40B4-BE49-F238E27FC236}">
                    <a16:creationId xmlns:a16="http://schemas.microsoft.com/office/drawing/2014/main" id="{8202880E-C6D3-5107-FDD9-1552AEA218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1198" y="602042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Matteus</a:t>
                </a:r>
              </a:p>
            </p:txBody>
          </p:sp>
          <p:sp>
            <p:nvSpPr>
              <p:cNvPr id="52" name="Título 1">
                <a:extLst>
                  <a:ext uri="{FF2B5EF4-FFF2-40B4-BE49-F238E27FC236}">
                    <a16:creationId xmlns:a16="http://schemas.microsoft.com/office/drawing/2014/main" id="{6C993AB8-AF16-E74F-D7F9-D25CECC35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631" y="602042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Ketelyn</a:t>
                </a:r>
              </a:p>
            </p:txBody>
          </p:sp>
        </p:grp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4A6FC58F-4ADC-56EE-3958-8798F4229370}"/>
                </a:ext>
              </a:extLst>
            </p:cNvPr>
            <p:cNvGrpSpPr/>
            <p:nvPr/>
          </p:nvGrpSpPr>
          <p:grpSpPr>
            <a:xfrm>
              <a:off x="4714341" y="2588270"/>
              <a:ext cx="6503172" cy="382327"/>
              <a:chOff x="4714341" y="2588270"/>
              <a:chExt cx="6503172" cy="382327"/>
            </a:xfrm>
          </p:grpSpPr>
          <p:sp>
            <p:nvSpPr>
              <p:cNvPr id="47" name="Título 1">
                <a:extLst>
                  <a:ext uri="{FF2B5EF4-FFF2-40B4-BE49-F238E27FC236}">
                    <a16:creationId xmlns:a16="http://schemas.microsoft.com/office/drawing/2014/main" id="{366B18E8-D045-C7FC-52CF-38134F3E29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4341" y="258827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Gabriel</a:t>
                </a:r>
              </a:p>
            </p:txBody>
          </p:sp>
          <p:sp>
            <p:nvSpPr>
              <p:cNvPr id="48" name="Título 1">
                <a:extLst>
                  <a:ext uri="{FF2B5EF4-FFF2-40B4-BE49-F238E27FC236}">
                    <a16:creationId xmlns:a16="http://schemas.microsoft.com/office/drawing/2014/main" id="{A6F17513-CAC2-A6B2-E0C6-8BF6E0E929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3136" y="258827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Karen</a:t>
                </a:r>
              </a:p>
            </p:txBody>
          </p:sp>
          <p:sp>
            <p:nvSpPr>
              <p:cNvPr id="49" name="Título 1">
                <a:extLst>
                  <a:ext uri="{FF2B5EF4-FFF2-40B4-BE49-F238E27FC236}">
                    <a16:creationId xmlns:a16="http://schemas.microsoft.com/office/drawing/2014/main" id="{65D9157F-0A2A-DA87-A00D-8BF9BE09DC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6703" y="2600994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 err="1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Kaiqui</a:t>
                </a:r>
                <a:endParaRPr lang="pt-BR" sz="1400" b="1" dirty="0">
                  <a:solidFill>
                    <a:srgbClr val="22223B"/>
                  </a:solidFill>
                  <a:latin typeface="+mn-lt"/>
                  <a:ea typeface="Verdana" panose="020B0604030504040204" pitchFamily="34" charset="0"/>
                </a:endParaRPr>
              </a:p>
            </p:txBody>
          </p:sp>
        </p:grp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A3C5E074-0128-09A2-DD6D-4C57F0145572}"/>
              </a:ext>
            </a:extLst>
          </p:cNvPr>
          <p:cNvGrpSpPr/>
          <p:nvPr/>
        </p:nvGrpSpPr>
        <p:grpSpPr>
          <a:xfrm>
            <a:off x="4089733" y="275669"/>
            <a:ext cx="7649213" cy="5667004"/>
            <a:chOff x="4089733" y="185901"/>
            <a:chExt cx="7649213" cy="5667004"/>
          </a:xfrm>
        </p:grpSpPr>
        <p:sp>
          <p:nvSpPr>
            <p:cNvPr id="54" name="Retângulo: Cantos Arredondados 53">
              <a:extLst>
                <a:ext uri="{FF2B5EF4-FFF2-40B4-BE49-F238E27FC236}">
                  <a16:creationId xmlns:a16="http://schemas.microsoft.com/office/drawing/2014/main" id="{9D515B32-1666-2748-0BDD-C8C376708378}"/>
                </a:ext>
              </a:extLst>
            </p:cNvPr>
            <p:cNvSpPr/>
            <p:nvPr/>
          </p:nvSpPr>
          <p:spPr>
            <a:xfrm>
              <a:off x="4089734" y="209053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5" name="Retângulo: Cantos Arredondados 54">
              <a:extLst>
                <a:ext uri="{FF2B5EF4-FFF2-40B4-BE49-F238E27FC236}">
                  <a16:creationId xmlns:a16="http://schemas.microsoft.com/office/drawing/2014/main" id="{35AEEEC4-7DEC-36B5-1930-D0EDF0919FAC}"/>
                </a:ext>
              </a:extLst>
            </p:cNvPr>
            <p:cNvSpPr/>
            <p:nvPr/>
          </p:nvSpPr>
          <p:spPr>
            <a:xfrm>
              <a:off x="4089733" y="3640958"/>
              <a:ext cx="2141031" cy="2211947"/>
            </a:xfrm>
            <a:prstGeom prst="roundRect">
              <a:avLst>
                <a:gd name="adj" fmla="val 23695"/>
              </a:avLst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6574"/>
                        </a14:imgEffect>
                        <a14:imgEffect>
                          <a14:saturation sat="12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9779" t="-40328" r="-26506" b="-92408"/>
              </a:stretch>
            </a:blip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94A40D4D-6104-7031-DA1C-0F9EFD4D0786}"/>
                </a:ext>
              </a:extLst>
            </p:cNvPr>
            <p:cNvSpPr/>
            <p:nvPr/>
          </p:nvSpPr>
          <p:spPr>
            <a:xfrm>
              <a:off x="6834679" y="3640958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id="{D5FB0447-8A39-24B1-8DC6-EC91443C7C45}"/>
                </a:ext>
              </a:extLst>
            </p:cNvPr>
            <p:cNvSpPr/>
            <p:nvPr/>
          </p:nvSpPr>
          <p:spPr>
            <a:xfrm>
              <a:off x="9597915" y="3578557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id="{1FB20F3D-1178-073D-C71E-3C05FA206900}"/>
                </a:ext>
              </a:extLst>
            </p:cNvPr>
            <p:cNvSpPr/>
            <p:nvPr/>
          </p:nvSpPr>
          <p:spPr>
            <a:xfrm>
              <a:off x="9555862" y="185901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A538F9DD-C4E7-9217-5E11-1D1F340B8116}"/>
                </a:ext>
              </a:extLst>
            </p:cNvPr>
            <p:cNvSpPr/>
            <p:nvPr/>
          </p:nvSpPr>
          <p:spPr>
            <a:xfrm>
              <a:off x="6808492" y="210805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9"/>
              <a:stretch>
                <a:fillRect t="-11032" b="-11032"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60" name="Título 1">
            <a:extLst>
              <a:ext uri="{FF2B5EF4-FFF2-40B4-BE49-F238E27FC236}">
                <a16:creationId xmlns:a16="http://schemas.microsoft.com/office/drawing/2014/main" id="{42E5C47F-F675-5F15-B3B8-6259B581E22C}"/>
              </a:ext>
            </a:extLst>
          </p:cNvPr>
          <p:cNvSpPr txBox="1">
            <a:spLocks/>
          </p:cNvSpPr>
          <p:nvPr/>
        </p:nvSpPr>
        <p:spPr>
          <a:xfrm>
            <a:off x="4658806" y="2895942"/>
            <a:ext cx="95081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BACK-END</a:t>
            </a:r>
            <a:endParaRPr lang="pt-BR" sz="1400" b="1" dirty="0">
              <a:solidFill>
                <a:srgbClr val="22223B"/>
              </a:solidFill>
              <a:latin typeface="+mn-lt"/>
              <a:ea typeface="Verdana" panose="020B0604030504040204" pitchFamily="34" charset="0"/>
            </a:endParaRPr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CACA76DD-1AB0-4FD5-B948-B893513C09B6}"/>
              </a:ext>
            </a:extLst>
          </p:cNvPr>
          <p:cNvSpPr txBox="1">
            <a:spLocks/>
          </p:cNvSpPr>
          <p:nvPr/>
        </p:nvSpPr>
        <p:spPr>
          <a:xfrm>
            <a:off x="7173040" y="2902194"/>
            <a:ext cx="1341598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05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PRODUCT OWNER</a:t>
            </a:r>
          </a:p>
        </p:txBody>
      </p:sp>
      <p:sp>
        <p:nvSpPr>
          <p:cNvPr id="62" name="Título 1">
            <a:extLst>
              <a:ext uri="{FF2B5EF4-FFF2-40B4-BE49-F238E27FC236}">
                <a16:creationId xmlns:a16="http://schemas.microsoft.com/office/drawing/2014/main" id="{8D581A54-40EB-B4BB-69B5-B0D48E1AD0B7}"/>
              </a:ext>
            </a:extLst>
          </p:cNvPr>
          <p:cNvSpPr txBox="1">
            <a:spLocks/>
          </p:cNvSpPr>
          <p:nvPr/>
        </p:nvSpPr>
        <p:spPr>
          <a:xfrm>
            <a:off x="10009238" y="2928330"/>
            <a:ext cx="1455173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INFRAESTRUTURA</a:t>
            </a:r>
          </a:p>
        </p:txBody>
      </p:sp>
      <p:sp>
        <p:nvSpPr>
          <p:cNvPr id="63" name="Título 1">
            <a:extLst>
              <a:ext uri="{FF2B5EF4-FFF2-40B4-BE49-F238E27FC236}">
                <a16:creationId xmlns:a16="http://schemas.microsoft.com/office/drawing/2014/main" id="{407FCBE6-7868-00E4-0373-05A11681B449}"/>
              </a:ext>
            </a:extLst>
          </p:cNvPr>
          <p:cNvSpPr txBox="1">
            <a:spLocks/>
          </p:cNvSpPr>
          <p:nvPr/>
        </p:nvSpPr>
        <p:spPr>
          <a:xfrm>
            <a:off x="4656348" y="6367214"/>
            <a:ext cx="95081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FRONT-END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787B883A-492A-6990-E73D-A8EF38C74FD3}"/>
              </a:ext>
            </a:extLst>
          </p:cNvPr>
          <p:cNvSpPr txBox="1">
            <a:spLocks/>
          </p:cNvSpPr>
          <p:nvPr/>
        </p:nvSpPr>
        <p:spPr>
          <a:xfrm>
            <a:off x="7419918" y="6367214"/>
            <a:ext cx="114952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FULL-STACK</a:t>
            </a:r>
            <a:endParaRPr lang="pt-BR" sz="1400" b="1" dirty="0">
              <a:solidFill>
                <a:srgbClr val="22223B"/>
              </a:solidFill>
              <a:latin typeface="+mn-lt"/>
              <a:ea typeface="Verdana" panose="020B0604030504040204" pitchFamily="34" charset="0"/>
            </a:endParaRPr>
          </a:p>
        </p:txBody>
      </p:sp>
      <p:sp>
        <p:nvSpPr>
          <p:cNvPr id="65" name="Título 1">
            <a:extLst>
              <a:ext uri="{FF2B5EF4-FFF2-40B4-BE49-F238E27FC236}">
                <a16:creationId xmlns:a16="http://schemas.microsoft.com/office/drawing/2014/main" id="{7C2C29F5-620E-2C4B-FAFE-1A99DCFA3877}"/>
              </a:ext>
            </a:extLst>
          </p:cNvPr>
          <p:cNvSpPr txBox="1">
            <a:spLocks/>
          </p:cNvSpPr>
          <p:nvPr/>
        </p:nvSpPr>
        <p:spPr>
          <a:xfrm>
            <a:off x="10059535" y="6367214"/>
            <a:ext cx="129672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2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SCRUM MASTER</a:t>
            </a:r>
            <a:endParaRPr lang="pt-BR" sz="1400" b="1" dirty="0">
              <a:solidFill>
                <a:srgbClr val="22223B"/>
              </a:solidFill>
              <a:latin typeface="+mn-lt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170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5852160" y="-910895"/>
            <a:ext cx="37984175" cy="9163839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993869" y="-1006577"/>
            <a:ext cx="18517087" cy="943316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74590" y="288288"/>
            <a:ext cx="3088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2223B"/>
                </a:solidFill>
              </a:rPr>
              <a:t>ÁREA DE ATENDIMENTO EM HOSPITAIS!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-6591944" y="2398113"/>
            <a:ext cx="4504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Google Shape;149;p24">
            <a:extLst>
              <a:ext uri="{FF2B5EF4-FFF2-40B4-BE49-F238E27FC236}">
                <a16:creationId xmlns:a16="http://schemas.microsoft.com/office/drawing/2014/main" id="{890034E1-7353-F5D1-6AC1-A78C6EF85196}"/>
              </a:ext>
            </a:extLst>
          </p:cNvPr>
          <p:cNvSpPr txBox="1">
            <a:spLocks/>
          </p:cNvSpPr>
          <p:nvPr/>
        </p:nvSpPr>
        <p:spPr>
          <a:xfrm>
            <a:off x="1566778" y="2323583"/>
            <a:ext cx="2900100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CF2942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Responsabilidades</a:t>
            </a:r>
            <a:endParaRPr lang="pt-BR" sz="2000" dirty="0">
              <a:solidFill>
                <a:srgbClr val="CF2942"/>
              </a:solidFill>
              <a:latin typeface="Zen Dots"/>
            </a:endParaRPr>
          </a:p>
        </p:txBody>
      </p:sp>
      <p:sp>
        <p:nvSpPr>
          <p:cNvPr id="8" name="Google Shape;149;p24">
            <a:extLst>
              <a:ext uri="{FF2B5EF4-FFF2-40B4-BE49-F238E27FC236}">
                <a16:creationId xmlns:a16="http://schemas.microsoft.com/office/drawing/2014/main" id="{B13FD65F-9991-BDA2-1B6A-07674B682928}"/>
              </a:ext>
            </a:extLst>
          </p:cNvPr>
          <p:cNvSpPr txBox="1">
            <a:spLocks/>
          </p:cNvSpPr>
          <p:nvPr/>
        </p:nvSpPr>
        <p:spPr>
          <a:xfrm>
            <a:off x="1629324" y="2894126"/>
            <a:ext cx="2900100" cy="4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Acolhimento.</a:t>
            </a:r>
          </a:p>
        </p:txBody>
      </p:sp>
      <p:sp>
        <p:nvSpPr>
          <p:cNvPr id="12" name="Google Shape;149;p24">
            <a:extLst>
              <a:ext uri="{FF2B5EF4-FFF2-40B4-BE49-F238E27FC236}">
                <a16:creationId xmlns:a16="http://schemas.microsoft.com/office/drawing/2014/main" id="{B0AAAE6B-3FC5-F0D4-1698-804A7AAEF945}"/>
              </a:ext>
            </a:extLst>
          </p:cNvPr>
          <p:cNvSpPr txBox="1">
            <a:spLocks/>
          </p:cNvSpPr>
          <p:nvPr/>
        </p:nvSpPr>
        <p:spPr>
          <a:xfrm>
            <a:off x="1629324" y="3978223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Funciona como fonte de informações.</a:t>
            </a:r>
          </a:p>
        </p:txBody>
      </p:sp>
      <p:sp>
        <p:nvSpPr>
          <p:cNvPr id="13" name="Google Shape;149;p24">
            <a:extLst>
              <a:ext uri="{FF2B5EF4-FFF2-40B4-BE49-F238E27FC236}">
                <a16:creationId xmlns:a16="http://schemas.microsoft.com/office/drawing/2014/main" id="{FB636928-0B8A-312D-4985-0049E3481CA1}"/>
              </a:ext>
            </a:extLst>
          </p:cNvPr>
          <p:cNvSpPr txBox="1">
            <a:spLocks/>
          </p:cNvSpPr>
          <p:nvPr/>
        </p:nvSpPr>
        <p:spPr>
          <a:xfrm>
            <a:off x="1629324" y="3223433"/>
            <a:ext cx="2900100" cy="75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Registros e encaminhamento dos pacientes aos devidos setores.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4" name="Google Shape;149;p24">
            <a:extLst>
              <a:ext uri="{FF2B5EF4-FFF2-40B4-BE49-F238E27FC236}">
                <a16:creationId xmlns:a16="http://schemas.microsoft.com/office/drawing/2014/main" id="{B4C70F88-BFF3-D177-CBF0-93BA7488716C}"/>
              </a:ext>
            </a:extLst>
          </p:cNvPr>
          <p:cNvSpPr txBox="1">
            <a:spLocks/>
          </p:cNvSpPr>
          <p:nvPr/>
        </p:nvSpPr>
        <p:spPr>
          <a:xfrm>
            <a:off x="7348971" y="2323583"/>
            <a:ext cx="3503672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CF2942"/>
                </a:solidFill>
                <a:latin typeface="+mn-lt"/>
                <a:cs typeface="Times New Roman" panose="02020603050405020304" pitchFamily="18" charset="0"/>
              </a:rPr>
              <a:t>Importância da tecnologia</a:t>
            </a:r>
            <a:endParaRPr lang="pt-BR" sz="2000" dirty="0">
              <a:solidFill>
                <a:srgbClr val="CF2942"/>
              </a:solidFill>
              <a:latin typeface="Zen Dots"/>
            </a:endParaRPr>
          </a:p>
        </p:txBody>
      </p:sp>
      <p:sp>
        <p:nvSpPr>
          <p:cNvPr id="10" name="Google Shape;149;p24">
            <a:extLst>
              <a:ext uri="{FF2B5EF4-FFF2-40B4-BE49-F238E27FC236}">
                <a16:creationId xmlns:a16="http://schemas.microsoft.com/office/drawing/2014/main" id="{51CBF5FF-AA66-54F4-E10A-4C5122A1BAD7}"/>
              </a:ext>
            </a:extLst>
          </p:cNvPr>
          <p:cNvSpPr txBox="1">
            <a:spLocks/>
          </p:cNvSpPr>
          <p:nvPr/>
        </p:nvSpPr>
        <p:spPr>
          <a:xfrm>
            <a:off x="1629324" y="4624092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Suporte durante todo o processo.</a:t>
            </a:r>
          </a:p>
        </p:txBody>
      </p:sp>
      <p:sp>
        <p:nvSpPr>
          <p:cNvPr id="19" name="Google Shape;149;p24">
            <a:extLst>
              <a:ext uri="{FF2B5EF4-FFF2-40B4-BE49-F238E27FC236}">
                <a16:creationId xmlns:a16="http://schemas.microsoft.com/office/drawing/2014/main" id="{AF06BF71-4BE1-261F-DA49-44BC0C4DE297}"/>
              </a:ext>
            </a:extLst>
          </p:cNvPr>
          <p:cNvSpPr txBox="1">
            <a:spLocks/>
          </p:cNvSpPr>
          <p:nvPr/>
        </p:nvSpPr>
        <p:spPr>
          <a:xfrm>
            <a:off x="7503616" y="2894126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Armazenamento e acesso de prontuários eletrônicos.</a:t>
            </a:r>
          </a:p>
        </p:txBody>
      </p:sp>
      <p:sp>
        <p:nvSpPr>
          <p:cNvPr id="20" name="Google Shape;149;p24">
            <a:extLst>
              <a:ext uri="{FF2B5EF4-FFF2-40B4-BE49-F238E27FC236}">
                <a16:creationId xmlns:a16="http://schemas.microsoft.com/office/drawing/2014/main" id="{02F583B9-FCEE-B732-56A7-74E9C83D6FFA}"/>
              </a:ext>
            </a:extLst>
          </p:cNvPr>
          <p:cNvSpPr txBox="1">
            <a:spLocks/>
          </p:cNvSpPr>
          <p:nvPr/>
        </p:nvSpPr>
        <p:spPr>
          <a:xfrm>
            <a:off x="7503616" y="3520705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 realização facilitada de agendamentos de consultas e exames.</a:t>
            </a:r>
          </a:p>
        </p:txBody>
      </p:sp>
      <p:sp>
        <p:nvSpPr>
          <p:cNvPr id="21" name="Google Shape;149;p24">
            <a:extLst>
              <a:ext uri="{FF2B5EF4-FFF2-40B4-BE49-F238E27FC236}">
                <a16:creationId xmlns:a16="http://schemas.microsoft.com/office/drawing/2014/main" id="{B6321926-09B9-7A6A-69F4-37F551AA39A2}"/>
              </a:ext>
            </a:extLst>
          </p:cNvPr>
          <p:cNvSpPr txBox="1">
            <a:spLocks/>
          </p:cNvSpPr>
          <p:nvPr/>
        </p:nvSpPr>
        <p:spPr>
          <a:xfrm>
            <a:off x="7503616" y="4230835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Gerenciamento de filas de espera.</a:t>
            </a:r>
          </a:p>
        </p:txBody>
      </p:sp>
      <p:sp>
        <p:nvSpPr>
          <p:cNvPr id="22" name="Google Shape;149;p24">
            <a:extLst>
              <a:ext uri="{FF2B5EF4-FFF2-40B4-BE49-F238E27FC236}">
                <a16:creationId xmlns:a16="http://schemas.microsoft.com/office/drawing/2014/main" id="{398151D9-AE9E-C89B-A664-344D803AEBD3}"/>
              </a:ext>
            </a:extLst>
          </p:cNvPr>
          <p:cNvSpPr txBox="1">
            <a:spLocks/>
          </p:cNvSpPr>
          <p:nvPr/>
        </p:nvSpPr>
        <p:spPr>
          <a:xfrm>
            <a:off x="7503616" y="4825343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Comunicação com outros setores do hospital.</a:t>
            </a:r>
          </a:p>
        </p:txBody>
      </p:sp>
      <p:pic>
        <p:nvPicPr>
          <p:cNvPr id="27" name="Imagem 2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DDA5FF7-3FA3-53F7-F147-0F902D9BA4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t="17162" r="11584" b="17926"/>
          <a:stretch/>
        </p:blipFill>
        <p:spPr>
          <a:xfrm>
            <a:off x="-74110" y="6858000"/>
            <a:ext cx="12266110" cy="58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0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  <p:bldP spid="14" grpId="0"/>
      <p:bldP spid="10" grpId="0"/>
      <p:bldP spid="19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89DF049-D808-A1DA-37B4-6659D268EAD2}"/>
              </a:ext>
            </a:extLst>
          </p:cNvPr>
          <p:cNvSpPr/>
          <p:nvPr/>
        </p:nvSpPr>
        <p:spPr>
          <a:xfrm>
            <a:off x="119389" y="-5061371"/>
            <a:ext cx="2435598" cy="3325044"/>
          </a:xfrm>
          <a:prstGeom prst="roundRect">
            <a:avLst>
              <a:gd name="adj" fmla="val 23695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5852160" y="-910895"/>
            <a:ext cx="37984175" cy="1749095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993869" y="-1006577"/>
            <a:ext cx="18517087" cy="1844777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9103194" y="288288"/>
            <a:ext cx="3088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2223B"/>
                </a:solidFill>
              </a:rPr>
              <a:t>SOLUÇÃO DE NEGÓCIO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-6591944" y="2398113"/>
            <a:ext cx="4504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Google Shape;149;p24">
            <a:extLst>
              <a:ext uri="{FF2B5EF4-FFF2-40B4-BE49-F238E27FC236}">
                <a16:creationId xmlns:a16="http://schemas.microsoft.com/office/drawing/2014/main" id="{51CBF5FF-AA66-54F4-E10A-4C5122A1BAD7}"/>
              </a:ext>
            </a:extLst>
          </p:cNvPr>
          <p:cNvSpPr txBox="1">
            <a:spLocks/>
          </p:cNvSpPr>
          <p:nvPr/>
        </p:nvSpPr>
        <p:spPr>
          <a:xfrm>
            <a:off x="-3993869" y="4434849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Suporte durante todo o processo.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A1A0101-E478-1D57-EF49-724E314C9B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t="17162" r="11584" b="17926"/>
          <a:stretch/>
        </p:blipFill>
        <p:spPr>
          <a:xfrm>
            <a:off x="-336271" y="763285"/>
            <a:ext cx="12864541" cy="6094715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C94D24A-E1E6-B530-CCAF-A2BB7ED305B0}"/>
              </a:ext>
            </a:extLst>
          </p:cNvPr>
          <p:cNvGrpSpPr/>
          <p:nvPr/>
        </p:nvGrpSpPr>
        <p:grpSpPr>
          <a:xfrm>
            <a:off x="2674379" y="-3637969"/>
            <a:ext cx="2435597" cy="3325466"/>
            <a:chOff x="3660403" y="2855219"/>
            <a:chExt cx="2435597" cy="3325466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3871E329-2D70-1D3A-46DF-CA9247105E09}"/>
                </a:ext>
              </a:extLst>
            </p:cNvPr>
            <p:cNvSpPr/>
            <p:nvPr/>
          </p:nvSpPr>
          <p:spPr>
            <a:xfrm>
              <a:off x="3660403" y="2855641"/>
              <a:ext cx="2435597" cy="3325044"/>
            </a:xfrm>
            <a:prstGeom prst="roundRect">
              <a:avLst>
                <a:gd name="adj" fmla="val 23695"/>
              </a:avLst>
            </a:prstGeom>
            <a:solidFill>
              <a:srgbClr val="22223B">
                <a:alpha val="20000"/>
              </a:srgbClr>
            </a:solidFill>
            <a:ln>
              <a:noFill/>
            </a:ln>
            <a:effectLst>
              <a:outerShdw blurRad="406400" dist="266700" dir="2160000" sx="1000" sy="1000" algn="ctr" rotWithShape="0">
                <a:srgbClr val="22223B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5F8D7E80-0001-DC74-7574-DF579FC151CF}"/>
                </a:ext>
              </a:extLst>
            </p:cNvPr>
            <p:cNvSpPr/>
            <p:nvPr/>
          </p:nvSpPr>
          <p:spPr>
            <a:xfrm>
              <a:off x="3660403" y="2855219"/>
              <a:ext cx="2435597" cy="3325044"/>
            </a:xfrm>
            <a:prstGeom prst="roundRect">
              <a:avLst>
                <a:gd name="adj" fmla="val 23695"/>
              </a:avLst>
            </a:prstGeom>
            <a:solidFill>
              <a:srgbClr val="22223B">
                <a:alpha val="16000"/>
              </a:srgbClr>
            </a:solidFill>
            <a:ln>
              <a:noFill/>
            </a:ln>
            <a:effectLst>
              <a:outerShdw blurRad="406400" dist="266700" dir="2160000" sx="1000" sy="1000" algn="ctr" rotWithShape="0">
                <a:srgbClr val="22223B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93F1B5B-9332-EB67-1186-7E553DC35141}"/>
              </a:ext>
            </a:extLst>
          </p:cNvPr>
          <p:cNvGrpSpPr/>
          <p:nvPr/>
        </p:nvGrpSpPr>
        <p:grpSpPr>
          <a:xfrm>
            <a:off x="0" y="-5056717"/>
            <a:ext cx="2435599" cy="3331885"/>
            <a:chOff x="986024" y="1436471"/>
            <a:chExt cx="2435599" cy="3331885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F4B27806-22E5-BEA4-EC83-9FFF0EA1C020}"/>
                </a:ext>
              </a:extLst>
            </p:cNvPr>
            <p:cNvSpPr/>
            <p:nvPr/>
          </p:nvSpPr>
          <p:spPr>
            <a:xfrm>
              <a:off x="986026" y="1443312"/>
              <a:ext cx="2435597" cy="3325044"/>
            </a:xfrm>
            <a:prstGeom prst="roundRect">
              <a:avLst>
                <a:gd name="adj" fmla="val 23695"/>
              </a:avLst>
            </a:prstGeom>
            <a:solidFill>
              <a:srgbClr val="22223B">
                <a:alpha val="16000"/>
              </a:srgbClr>
            </a:solidFill>
            <a:ln>
              <a:noFill/>
            </a:ln>
            <a:effectLst>
              <a:outerShdw blurRad="406400" dist="266700" dir="2160000" sx="1000" sy="1000" algn="ctr" rotWithShape="0">
                <a:srgbClr val="22223B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0078C9AA-5560-1082-F001-5D3FA722AB38}"/>
                </a:ext>
              </a:extLst>
            </p:cNvPr>
            <p:cNvSpPr/>
            <p:nvPr/>
          </p:nvSpPr>
          <p:spPr>
            <a:xfrm>
              <a:off x="986024" y="1436471"/>
              <a:ext cx="2435597" cy="3331885"/>
            </a:xfrm>
            <a:prstGeom prst="roundRect">
              <a:avLst>
                <a:gd name="adj" fmla="val 23695"/>
              </a:avLst>
            </a:prstGeom>
            <a:solidFill>
              <a:srgbClr val="22223B">
                <a:alpha val="16000"/>
              </a:srgbClr>
            </a:solidFill>
            <a:ln>
              <a:noFill/>
            </a:ln>
            <a:effectLst>
              <a:outerShdw blurRad="406400" dist="266700" dir="2160000" sx="1000" sy="1000" algn="ctr" rotWithShape="0">
                <a:srgbClr val="22223B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420045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FC072E-A708-696D-E9D7-35BBC9A724B7}"/>
              </a:ext>
            </a:extLst>
          </p:cNvPr>
          <p:cNvSpPr/>
          <p:nvPr/>
        </p:nvSpPr>
        <p:spPr>
          <a:xfrm>
            <a:off x="156182" y="299392"/>
            <a:ext cx="2933310" cy="3491435"/>
          </a:xfrm>
          <a:prstGeom prst="roundRect">
            <a:avLst>
              <a:gd name="adj" fmla="val 23695"/>
            </a:avLst>
          </a:prstGeom>
          <a:solidFill>
            <a:srgbClr val="22223B">
              <a:alpha val="1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890953" y="-297097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97977" y="-16076"/>
            <a:ext cx="13482458" cy="629495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10050969" y="3586800"/>
            <a:ext cx="214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VISITA</a:t>
            </a:r>
            <a:endParaRPr lang="pt-BR" sz="20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235274" y="242021"/>
            <a:ext cx="2933308" cy="3491435"/>
          </a:xfrm>
          <a:prstGeom prst="roundRect">
            <a:avLst>
              <a:gd name="adj" fmla="val 23695"/>
            </a:avLst>
          </a:prstGeom>
          <a:blipFill>
            <a:blip r:embed="rId2"/>
            <a:stretch>
              <a:fillRect t="-7350" b="-21456"/>
            </a:stretch>
          </a:blip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FFDDB15-655C-49CE-E043-B38408C786D5}"/>
              </a:ext>
            </a:extLst>
          </p:cNvPr>
          <p:cNvSpPr/>
          <p:nvPr/>
        </p:nvSpPr>
        <p:spPr>
          <a:xfrm>
            <a:off x="2001139" y="2510014"/>
            <a:ext cx="2334887" cy="2408656"/>
          </a:xfrm>
          <a:prstGeom prst="roundRect">
            <a:avLst>
              <a:gd name="adj" fmla="val 23695"/>
            </a:avLst>
          </a:prstGeom>
          <a:blipFill>
            <a:blip r:embed="rId3"/>
            <a:stretch>
              <a:fillRect t="-22669" b="-9400"/>
            </a:stretch>
          </a:blip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A34CE0C-A8A1-4F63-4C56-6DFC6CD1773E}"/>
              </a:ext>
            </a:extLst>
          </p:cNvPr>
          <p:cNvSpPr/>
          <p:nvPr/>
        </p:nvSpPr>
        <p:spPr>
          <a:xfrm>
            <a:off x="2001139" y="2510016"/>
            <a:ext cx="2334886" cy="2408654"/>
          </a:xfrm>
          <a:prstGeom prst="roundRect">
            <a:avLst>
              <a:gd name="adj" fmla="val 23695"/>
            </a:avLst>
          </a:prstGeom>
          <a:solidFill>
            <a:srgbClr val="22223B">
              <a:alpha val="20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330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890953" y="-297097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97977" y="-16076"/>
            <a:ext cx="13482458" cy="629495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1992" y="3736042"/>
            <a:ext cx="6421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22223B"/>
                </a:solidFill>
              </a:rPr>
              <a:t>PROBLEMÁTICAS ENCONTRADAS</a:t>
            </a:r>
            <a:endParaRPr lang="pt-BR" sz="16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156184" y="579120"/>
            <a:ext cx="1908275" cy="2095254"/>
          </a:xfrm>
          <a:prstGeom prst="roundRect">
            <a:avLst>
              <a:gd name="adj" fmla="val 23695"/>
            </a:avLst>
          </a:prstGeom>
          <a:blipFill>
            <a:blip r:embed="rId2"/>
            <a:stretch>
              <a:fillRect t="-7350" b="-21456"/>
            </a:stretch>
          </a:blip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FFDDB15-655C-49CE-E043-B38408C786D5}"/>
              </a:ext>
            </a:extLst>
          </p:cNvPr>
          <p:cNvSpPr/>
          <p:nvPr/>
        </p:nvSpPr>
        <p:spPr>
          <a:xfrm>
            <a:off x="1408176" y="1678528"/>
            <a:ext cx="1481328" cy="1507124"/>
          </a:xfrm>
          <a:prstGeom prst="roundRect">
            <a:avLst>
              <a:gd name="adj" fmla="val 23695"/>
            </a:avLst>
          </a:prstGeom>
          <a:blipFill>
            <a:blip r:embed="rId3"/>
            <a:stretch>
              <a:fillRect t="-22669" b="-9400"/>
            </a:stretch>
          </a:blip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A34CE0C-A8A1-4F63-4C56-6DFC6CD1773E}"/>
              </a:ext>
            </a:extLst>
          </p:cNvPr>
          <p:cNvSpPr/>
          <p:nvPr/>
        </p:nvSpPr>
        <p:spPr>
          <a:xfrm>
            <a:off x="1408176" y="1678530"/>
            <a:ext cx="1481328" cy="1507122"/>
          </a:xfrm>
          <a:prstGeom prst="roundRect">
            <a:avLst>
              <a:gd name="adj" fmla="val 23695"/>
            </a:avLst>
          </a:prstGeom>
          <a:solidFill>
            <a:srgbClr val="22223B">
              <a:alpha val="20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FC072E-A708-696D-E9D7-35BBC9A724B7}"/>
              </a:ext>
            </a:extLst>
          </p:cNvPr>
          <p:cNvSpPr/>
          <p:nvPr/>
        </p:nvSpPr>
        <p:spPr>
          <a:xfrm>
            <a:off x="156185" y="573024"/>
            <a:ext cx="1908274" cy="2095254"/>
          </a:xfrm>
          <a:prstGeom prst="roundRect">
            <a:avLst>
              <a:gd name="adj" fmla="val 23695"/>
            </a:avLst>
          </a:prstGeom>
          <a:solidFill>
            <a:srgbClr val="22223B">
              <a:alpha val="1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1" name="Google Shape;1113;p69">
            <a:extLst>
              <a:ext uri="{FF2B5EF4-FFF2-40B4-BE49-F238E27FC236}">
                <a16:creationId xmlns:a16="http://schemas.microsoft.com/office/drawing/2014/main" id="{2977668B-972C-0BD0-2D9F-976DE5C9F5BF}"/>
              </a:ext>
            </a:extLst>
          </p:cNvPr>
          <p:cNvGrpSpPr/>
          <p:nvPr/>
        </p:nvGrpSpPr>
        <p:grpSpPr>
          <a:xfrm>
            <a:off x="8268430" y="1168881"/>
            <a:ext cx="533573" cy="542552"/>
            <a:chOff x="-55202750" y="3198925"/>
            <a:chExt cx="318225" cy="316650"/>
          </a:xfrm>
        </p:grpSpPr>
        <p:sp>
          <p:nvSpPr>
            <p:cNvPr id="22" name="Google Shape;1114;p69">
              <a:extLst>
                <a:ext uri="{FF2B5EF4-FFF2-40B4-BE49-F238E27FC236}">
                  <a16:creationId xmlns:a16="http://schemas.microsoft.com/office/drawing/2014/main" id="{9134F46F-83C2-2FDA-3CB0-4921C4260285}"/>
                </a:ext>
              </a:extLst>
            </p:cNvPr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rgbClr val="1919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115;p69">
              <a:extLst>
                <a:ext uri="{FF2B5EF4-FFF2-40B4-BE49-F238E27FC236}">
                  <a16:creationId xmlns:a16="http://schemas.microsoft.com/office/drawing/2014/main" id="{DE10C972-F2D4-35D0-35C8-239D32BC9D52}"/>
                </a:ext>
              </a:extLst>
            </p:cNvPr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1919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" name="Google Shape;1101;p69">
            <a:extLst>
              <a:ext uri="{FF2B5EF4-FFF2-40B4-BE49-F238E27FC236}">
                <a16:creationId xmlns:a16="http://schemas.microsoft.com/office/drawing/2014/main" id="{48B3A00E-F816-A93C-9A15-72A4BB0AF063}"/>
              </a:ext>
            </a:extLst>
          </p:cNvPr>
          <p:cNvGrpSpPr/>
          <p:nvPr/>
        </p:nvGrpSpPr>
        <p:grpSpPr>
          <a:xfrm>
            <a:off x="10177372" y="2292965"/>
            <a:ext cx="434592" cy="411245"/>
            <a:chOff x="-55576850" y="3198125"/>
            <a:chExt cx="279625" cy="319025"/>
          </a:xfrm>
        </p:grpSpPr>
        <p:sp>
          <p:nvSpPr>
            <p:cNvPr id="25" name="Google Shape;1102;p69">
              <a:extLst>
                <a:ext uri="{FF2B5EF4-FFF2-40B4-BE49-F238E27FC236}">
                  <a16:creationId xmlns:a16="http://schemas.microsoft.com/office/drawing/2014/main" id="{05718B95-CAB2-B573-9A82-A1330462F46A}"/>
                </a:ext>
              </a:extLst>
            </p:cNvPr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1919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03;p69">
              <a:extLst>
                <a:ext uri="{FF2B5EF4-FFF2-40B4-BE49-F238E27FC236}">
                  <a16:creationId xmlns:a16="http://schemas.microsoft.com/office/drawing/2014/main" id="{8D5C3A5E-BE25-B1AB-8DD5-B1D5C2FC8368}"/>
                </a:ext>
              </a:extLst>
            </p:cNvPr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rgbClr val="1919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 dirty="0"/>
            </a:p>
          </p:txBody>
        </p:sp>
        <p:sp>
          <p:nvSpPr>
            <p:cNvPr id="27" name="Google Shape;1104;p69">
              <a:extLst>
                <a:ext uri="{FF2B5EF4-FFF2-40B4-BE49-F238E27FC236}">
                  <a16:creationId xmlns:a16="http://schemas.microsoft.com/office/drawing/2014/main" id="{B3A783DD-BB99-4B18-B99A-E8EC40CE0C7E}"/>
                </a:ext>
              </a:extLst>
            </p:cNvPr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rgbClr val="1919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105;p69">
              <a:extLst>
                <a:ext uri="{FF2B5EF4-FFF2-40B4-BE49-F238E27FC236}">
                  <a16:creationId xmlns:a16="http://schemas.microsoft.com/office/drawing/2014/main" id="{0F740276-946B-1DAF-A8E8-69F6D1DD0C5C}"/>
                </a:ext>
              </a:extLst>
            </p:cNvPr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1919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335;p32">
            <a:extLst>
              <a:ext uri="{FF2B5EF4-FFF2-40B4-BE49-F238E27FC236}">
                <a16:creationId xmlns:a16="http://schemas.microsoft.com/office/drawing/2014/main" id="{EA31CF05-DDC0-0CA7-94B6-851FB658F7B4}"/>
              </a:ext>
            </a:extLst>
          </p:cNvPr>
          <p:cNvSpPr txBox="1">
            <a:spLocks/>
          </p:cNvSpPr>
          <p:nvPr/>
        </p:nvSpPr>
        <p:spPr>
          <a:xfrm flipH="1">
            <a:off x="8656221" y="1385633"/>
            <a:ext cx="1191600" cy="32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pt-BR" sz="1100"/>
              <a:t>FABIANA</a:t>
            </a:r>
          </a:p>
        </p:txBody>
      </p:sp>
      <p:sp>
        <p:nvSpPr>
          <p:cNvPr id="30" name="Google Shape;335;p32">
            <a:extLst>
              <a:ext uri="{FF2B5EF4-FFF2-40B4-BE49-F238E27FC236}">
                <a16:creationId xmlns:a16="http://schemas.microsoft.com/office/drawing/2014/main" id="{810A2D3F-3CC6-56E8-4D5F-9C76FBFBE789}"/>
              </a:ext>
            </a:extLst>
          </p:cNvPr>
          <p:cNvSpPr txBox="1">
            <a:spLocks/>
          </p:cNvSpPr>
          <p:nvPr/>
        </p:nvSpPr>
        <p:spPr>
          <a:xfrm flipH="1">
            <a:off x="10413302" y="2454111"/>
            <a:ext cx="11916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pt-BR" sz="1100" dirty="0"/>
              <a:t>Marcos</a:t>
            </a:r>
          </a:p>
        </p:txBody>
      </p:sp>
      <p:sp>
        <p:nvSpPr>
          <p:cNvPr id="31" name="Google Shape;336;p32">
            <a:extLst>
              <a:ext uri="{FF2B5EF4-FFF2-40B4-BE49-F238E27FC236}">
                <a16:creationId xmlns:a16="http://schemas.microsoft.com/office/drawing/2014/main" id="{A2B0F2C7-32F9-9840-CD2D-81F00E64EA8A}"/>
              </a:ext>
            </a:extLst>
          </p:cNvPr>
          <p:cNvSpPr txBox="1">
            <a:spLocks/>
          </p:cNvSpPr>
          <p:nvPr/>
        </p:nvSpPr>
        <p:spPr>
          <a:xfrm flipH="1">
            <a:off x="8095759" y="1745863"/>
            <a:ext cx="1860373" cy="10669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pt-BR" sz="1000" b="1" dirty="0">
                <a:latin typeface="Aptos SemiBold" panose="020F0502020204030204" pitchFamily="34" charset="0"/>
              </a:rPr>
              <a:t>Como recepcionista preciso de um sistema rápido, pois devo preparar as fichas com velocidade e eficiência para atender aos pacientes.</a:t>
            </a:r>
            <a:endParaRPr lang="en-US" sz="1000" b="1" dirty="0">
              <a:latin typeface="Aptos SemiBold" panose="020F0502020204030204" pitchFamily="34" charset="0"/>
            </a:endParaRPr>
          </a:p>
        </p:txBody>
      </p:sp>
      <p:sp>
        <p:nvSpPr>
          <p:cNvPr id="32" name="Google Shape;336;p32">
            <a:extLst>
              <a:ext uri="{FF2B5EF4-FFF2-40B4-BE49-F238E27FC236}">
                <a16:creationId xmlns:a16="http://schemas.microsoft.com/office/drawing/2014/main" id="{0CA3C749-3289-6906-17D1-882CE898BB1B}"/>
              </a:ext>
            </a:extLst>
          </p:cNvPr>
          <p:cNvSpPr txBox="1">
            <a:spLocks/>
          </p:cNvSpPr>
          <p:nvPr/>
        </p:nvSpPr>
        <p:spPr>
          <a:xfrm flipH="1">
            <a:off x="9956133" y="2943750"/>
            <a:ext cx="1648767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Assistant Light"/>
              <a:buNone/>
            </a:pPr>
            <a:r>
              <a:rPr lang="pt-BR" sz="1000" b="1" dirty="0">
                <a:latin typeface="Aptos SemiBold" panose="020B0004020202020204" pitchFamily="34" charset="0"/>
              </a:rPr>
              <a:t>Como técnico eu preciso dos dados hardware para garantir a continuidade dos processos e fornecer a manutenção correta.</a:t>
            </a:r>
            <a:endParaRPr lang="en-US" sz="1000" b="1" dirty="0"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401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16954" y="1"/>
            <a:ext cx="13482458" cy="1666754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954969" y="1096585"/>
            <a:ext cx="779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METODOLOGIAS E ORGANIZAÇÃO</a:t>
            </a:r>
            <a:endParaRPr lang="pt-BR" sz="20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1526397" y="631671"/>
            <a:ext cx="2050180" cy="1833738"/>
          </a:xfrm>
          <a:prstGeom prst="roundRect">
            <a:avLst>
              <a:gd name="adj" fmla="val 2369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362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16954" y="1"/>
            <a:ext cx="13482458" cy="152321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734694" y="843969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4" y="1102539"/>
            <a:ext cx="1346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22223B"/>
                </a:solidFill>
              </a:rPr>
              <a:t>METODOLOGIAS E ORGANIZAÇÃO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30A4A72-6573-5E96-F28B-04851B8A4289}"/>
              </a:ext>
            </a:extLst>
          </p:cNvPr>
          <p:cNvSpPr/>
          <p:nvPr/>
        </p:nvSpPr>
        <p:spPr>
          <a:xfrm>
            <a:off x="967062" y="3108718"/>
            <a:ext cx="2179320" cy="535845"/>
          </a:xfrm>
          <a:prstGeom prst="roundRect">
            <a:avLst>
              <a:gd name="adj" fmla="val 3233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2223B"/>
                </a:solidFill>
              </a:rPr>
              <a:t>SCRUM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194A9DB-945F-3F33-291F-30DF4D3C728A}"/>
              </a:ext>
            </a:extLst>
          </p:cNvPr>
          <p:cNvSpPr txBox="1">
            <a:spLocks/>
          </p:cNvSpPr>
          <p:nvPr/>
        </p:nvSpPr>
        <p:spPr>
          <a:xfrm>
            <a:off x="967062" y="4168622"/>
            <a:ext cx="875818" cy="329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Daily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E100D88-F495-061C-BAD1-8C1AAD11EC44}"/>
              </a:ext>
            </a:extLst>
          </p:cNvPr>
          <p:cNvSpPr txBox="1">
            <a:spLocks/>
          </p:cNvSpPr>
          <p:nvPr/>
        </p:nvSpPr>
        <p:spPr>
          <a:xfrm>
            <a:off x="967062" y="4574004"/>
            <a:ext cx="1017608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B16F0024-A01F-191C-75ED-98FB412EFD5B}"/>
              </a:ext>
            </a:extLst>
          </p:cNvPr>
          <p:cNvSpPr txBox="1">
            <a:spLocks/>
          </p:cNvSpPr>
          <p:nvPr/>
        </p:nvSpPr>
        <p:spPr>
          <a:xfrm>
            <a:off x="967062" y="5038487"/>
            <a:ext cx="1958050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 Planning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A05CA5E-CCF5-F98A-D8F1-FB0E7C9EFEC1}"/>
              </a:ext>
            </a:extLst>
          </p:cNvPr>
          <p:cNvSpPr txBox="1">
            <a:spLocks/>
          </p:cNvSpPr>
          <p:nvPr/>
        </p:nvSpPr>
        <p:spPr>
          <a:xfrm>
            <a:off x="967062" y="5515986"/>
            <a:ext cx="2434542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 </a:t>
            </a:r>
            <a:r>
              <a:rPr lang="pt-BR" sz="2000" dirty="0" err="1">
                <a:solidFill>
                  <a:schemeClr val="bg1"/>
                </a:solidFill>
              </a:rPr>
              <a:t>Retrospective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3A3F65-B9E6-DCB3-F187-F1A832AECF56}"/>
              </a:ext>
            </a:extLst>
          </p:cNvPr>
          <p:cNvSpPr/>
          <p:nvPr/>
        </p:nvSpPr>
        <p:spPr>
          <a:xfrm>
            <a:off x="4144955" y="3119961"/>
            <a:ext cx="1630812" cy="535845"/>
          </a:xfrm>
          <a:prstGeom prst="roundRect">
            <a:avLst>
              <a:gd name="adj" fmla="val 2801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2223B"/>
                </a:solidFill>
              </a:rPr>
              <a:t>EOS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2123D25-871F-0181-05A7-5B35045735AE}"/>
              </a:ext>
            </a:extLst>
          </p:cNvPr>
          <p:cNvSpPr txBox="1">
            <a:spLocks/>
          </p:cNvSpPr>
          <p:nvPr/>
        </p:nvSpPr>
        <p:spPr>
          <a:xfrm>
            <a:off x="4144955" y="4101062"/>
            <a:ext cx="875818" cy="329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L-10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4360445D-D84E-38FD-D7FD-4EE9C9F6317C}"/>
              </a:ext>
            </a:extLst>
          </p:cNvPr>
          <p:cNvSpPr txBox="1">
            <a:spLocks/>
          </p:cNvSpPr>
          <p:nvPr/>
        </p:nvSpPr>
        <p:spPr>
          <a:xfrm>
            <a:off x="4144955" y="4506444"/>
            <a:ext cx="1017608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IDS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63F913-7598-D826-7DB1-2A991E86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459" y="2090494"/>
            <a:ext cx="1182963" cy="1182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Planner icon PNG and SVG Vector Free Download">
            <a:extLst>
              <a:ext uri="{FF2B5EF4-FFF2-40B4-BE49-F238E27FC236}">
                <a16:creationId xmlns:a16="http://schemas.microsoft.com/office/drawing/2014/main" id="{9324C554-A230-402F-EF13-9CEA83BA0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52" y="3441450"/>
            <a:ext cx="944219" cy="104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go Microsoft OneNote – Logos PNG">
            <a:extLst>
              <a:ext uri="{FF2B5EF4-FFF2-40B4-BE49-F238E27FC236}">
                <a16:creationId xmlns:a16="http://schemas.microsoft.com/office/drawing/2014/main" id="{AD474E16-3F62-BEA8-0B4B-F9DC21ABE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24" y="3289951"/>
            <a:ext cx="1252118" cy="12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iniatura do logotipo da Figma PNG transparente - StickPNG">
            <a:extLst>
              <a:ext uri="{FF2B5EF4-FFF2-40B4-BE49-F238E27FC236}">
                <a16:creationId xmlns:a16="http://schemas.microsoft.com/office/drawing/2014/main" id="{10CC30F3-9EDF-3A6E-412C-7A389452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18" y="4723722"/>
            <a:ext cx="1065244" cy="10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 descr="Diagrama&#10;&#10;Descrição gerada automaticamente">
            <a:extLst>
              <a:ext uri="{FF2B5EF4-FFF2-40B4-BE49-F238E27FC236}">
                <a16:creationId xmlns:a16="http://schemas.microsoft.com/office/drawing/2014/main" id="{E3161E7C-CD5C-98BF-E51B-98A861A9DC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3" t="1896" r="16896" b="1500"/>
          <a:stretch/>
        </p:blipFill>
        <p:spPr>
          <a:xfrm>
            <a:off x="2184333" y="-6181802"/>
            <a:ext cx="7518400" cy="618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7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/>
      <p:bldP spid="9" grpId="0"/>
      <p:bldP spid="11" grpId="0"/>
      <p:bldP spid="12" grpId="0" animBg="1"/>
      <p:bldP spid="14" grpId="0"/>
      <p:bldP spid="15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1959</TotalTime>
  <Words>327</Words>
  <Application>Microsoft Office PowerPoint</Application>
  <PresentationFormat>Widescreen</PresentationFormat>
  <Paragraphs>92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5" baseType="lpstr">
      <vt:lpstr>Aptos</vt:lpstr>
      <vt:lpstr>Aptos Display</vt:lpstr>
      <vt:lpstr>Aptos SemiBold</vt:lpstr>
      <vt:lpstr>Arial</vt:lpstr>
      <vt:lpstr>Assistant Light</vt:lpstr>
      <vt:lpstr>Verdana</vt:lpstr>
      <vt:lpstr>Zen Dots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Ketelyn Medina</dc:creator>
  <cp:lastModifiedBy>Ketelyn Medina</cp:lastModifiedBy>
  <cp:revision>4</cp:revision>
  <dcterms:created xsi:type="dcterms:W3CDTF">2024-05-07T04:16:27Z</dcterms:created>
  <dcterms:modified xsi:type="dcterms:W3CDTF">2024-06-19T19:45:26Z</dcterms:modified>
</cp:coreProperties>
</file>